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1" autoAdjust="0"/>
    <p:restoredTop sz="94660"/>
  </p:normalViewPr>
  <p:slideViewPr>
    <p:cSldViewPr snapToGrid="0">
      <p:cViewPr>
        <p:scale>
          <a:sx n="96" d="100"/>
          <a:sy n="96" d="100"/>
        </p:scale>
        <p:origin x="4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04C08-544E-4AEC-BD46-95057AC79110}" type="datetimeFigureOut">
              <a:rPr lang="pt-BR" smtClean="0"/>
              <a:t>27/06/2024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950-3B88-41A7-BF01-01256D1CB0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4812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04C08-544E-4AEC-BD46-95057AC79110}" type="datetimeFigureOut">
              <a:rPr lang="pt-BR" smtClean="0"/>
              <a:t>27/06/2024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950-3B88-41A7-BF01-01256D1CB0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1366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04C08-544E-4AEC-BD46-95057AC79110}" type="datetimeFigureOut">
              <a:rPr lang="pt-BR" smtClean="0"/>
              <a:t>27/06/2024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950-3B88-41A7-BF01-01256D1CB0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325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04C08-544E-4AEC-BD46-95057AC79110}" type="datetimeFigureOut">
              <a:rPr lang="pt-BR" smtClean="0"/>
              <a:t>27/06/2024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950-3B88-41A7-BF01-01256D1CB0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0641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04C08-544E-4AEC-BD46-95057AC79110}" type="datetimeFigureOut">
              <a:rPr lang="pt-BR" smtClean="0"/>
              <a:t>27/06/2024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950-3B88-41A7-BF01-01256D1CB0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2844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04C08-544E-4AEC-BD46-95057AC79110}" type="datetimeFigureOut">
              <a:rPr lang="pt-BR" smtClean="0"/>
              <a:t>27/06/2024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950-3B88-41A7-BF01-01256D1CB0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022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04C08-544E-4AEC-BD46-95057AC79110}" type="datetimeFigureOut">
              <a:rPr lang="pt-BR" smtClean="0"/>
              <a:t>27/06/2024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950-3B88-41A7-BF01-01256D1CB0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4608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04C08-544E-4AEC-BD46-95057AC79110}" type="datetimeFigureOut">
              <a:rPr lang="pt-BR" smtClean="0"/>
              <a:t>27/06/2024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950-3B88-41A7-BF01-01256D1CB0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397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04C08-544E-4AEC-BD46-95057AC79110}" type="datetimeFigureOut">
              <a:rPr lang="pt-BR" smtClean="0"/>
              <a:t>27/06/2024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950-3B88-41A7-BF01-01256D1CB0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8321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04C08-544E-4AEC-BD46-95057AC79110}" type="datetimeFigureOut">
              <a:rPr lang="pt-BR" smtClean="0"/>
              <a:t>27/06/2024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950-3B88-41A7-BF01-01256D1CB0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958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04C08-544E-4AEC-BD46-95057AC79110}" type="datetimeFigureOut">
              <a:rPr lang="pt-BR" smtClean="0"/>
              <a:t>27/06/2024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950-3B88-41A7-BF01-01256D1CB0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0615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04C08-544E-4AEC-BD46-95057AC79110}" type="datetimeFigureOut">
              <a:rPr lang="pt-BR" smtClean="0"/>
              <a:t>27/06/2024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2B950-3B88-41A7-BF01-01256D1CB0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8688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F848D3-646A-8F46-8075-EC0CF79E3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716257"/>
            <a:ext cx="8420100" cy="2387600"/>
          </a:xfrm>
        </p:spPr>
        <p:txBody>
          <a:bodyPr/>
          <a:lstStyle/>
          <a:p>
            <a:r>
              <a:rPr lang="pt-BR" dirty="0"/>
              <a:t>CARTA DE SERVIÇOS AO USUÁRIO</a:t>
            </a:r>
          </a:p>
        </p:txBody>
      </p:sp>
      <p:pic>
        <p:nvPicPr>
          <p:cNvPr id="1026" name="Picture 2" descr="Portal - Prefeitura Municipal de Macaparana">
            <a:extLst>
              <a:ext uri="{FF2B5EF4-FFF2-40B4-BE49-F238E27FC236}">
                <a16:creationId xmlns:a16="http://schemas.microsoft.com/office/drawing/2014/main" id="{B7B09D92-C649-0AEC-890A-B6039C9E4D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660" y="760412"/>
            <a:ext cx="3773072" cy="95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US: 33 anos de um dos maiores sistemas universais de saúde - Hospital de  Base - São José do Rio Preto">
            <a:extLst>
              <a:ext uri="{FF2B5EF4-FFF2-40B4-BE49-F238E27FC236}">
                <a16:creationId xmlns:a16="http://schemas.microsoft.com/office/drawing/2014/main" id="{A582434C-8C7D-3B65-6A5E-D222720AA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288" y="760412"/>
            <a:ext cx="2112719" cy="95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3072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084637D2-171A-49D0-46A8-310A5488006C}"/>
              </a:ext>
            </a:extLst>
          </p:cNvPr>
          <p:cNvSpPr/>
          <p:nvPr/>
        </p:nvSpPr>
        <p:spPr>
          <a:xfrm>
            <a:off x="203981" y="3685735"/>
            <a:ext cx="5591908" cy="21001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b="0" i="0" dirty="0">
                <a:solidFill>
                  <a:srgbClr val="4D5156"/>
                </a:solidFill>
                <a:effectLst/>
                <a:highlight>
                  <a:srgbClr val="FFFFFF"/>
                </a:highlight>
                <a:latin typeface="Google Sans"/>
              </a:rPr>
              <a:t>A Atenção Primária em Saúde abrange “</a:t>
            </a:r>
            <a:r>
              <a:rPr lang="pt-BR" b="0" i="0" dirty="0">
                <a:solidFill>
                  <a:srgbClr val="040C28"/>
                </a:solidFill>
                <a:effectLst/>
                <a:highlight>
                  <a:srgbClr val="D3E3FD"/>
                </a:highlight>
                <a:latin typeface="Google Sans"/>
              </a:rPr>
              <a:t>a promoção, a prevenção, o diagnóstico, o tratamento e a reabilitação</a:t>
            </a:r>
            <a:r>
              <a:rPr lang="pt-BR" b="0" i="0" dirty="0">
                <a:solidFill>
                  <a:srgbClr val="4D5156"/>
                </a:solidFill>
                <a:effectLst/>
                <a:highlight>
                  <a:srgbClr val="FFFFFF"/>
                </a:highlight>
                <a:latin typeface="Google Sans"/>
              </a:rPr>
              <a:t>, de acordo com o perfil epidemiológico e as necessidades de saúde apresentadas pela população de um território</a:t>
            </a:r>
          </a:p>
          <a:p>
            <a:pPr algn="ctr"/>
            <a:r>
              <a:rPr lang="pt-BR" dirty="0">
                <a:solidFill>
                  <a:srgbClr val="4D5156"/>
                </a:solidFill>
                <a:highlight>
                  <a:srgbClr val="FFFFFF"/>
                </a:highlight>
                <a:latin typeface="Google Sans"/>
              </a:rPr>
              <a:t>Com assistência à gestante, idosos, crianças, saúde bucal, entre outros.</a:t>
            </a:r>
            <a:endParaRPr lang="pt-BR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28A8183A-06FD-050D-3772-3E32FC170F8A}"/>
              </a:ext>
            </a:extLst>
          </p:cNvPr>
          <p:cNvSpPr/>
          <p:nvPr/>
        </p:nvSpPr>
        <p:spPr>
          <a:xfrm>
            <a:off x="337624" y="1811216"/>
            <a:ext cx="2883877" cy="1617784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/>
              <a:t>Atenção Primária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74DBA96D-A7EB-07C4-AD29-7AA29D5FA813}"/>
              </a:ext>
            </a:extLst>
          </p:cNvPr>
          <p:cNvSpPr/>
          <p:nvPr/>
        </p:nvSpPr>
        <p:spPr>
          <a:xfrm>
            <a:off x="7807570" y="5491089"/>
            <a:ext cx="1772530" cy="111134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UBS CRUZETA</a:t>
            </a: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EDE6D20A-FD32-4995-031D-971EBB4C4387}"/>
              </a:ext>
            </a:extLst>
          </p:cNvPr>
          <p:cNvSpPr/>
          <p:nvPr/>
        </p:nvSpPr>
        <p:spPr>
          <a:xfrm>
            <a:off x="5795889" y="4275111"/>
            <a:ext cx="1772530" cy="111134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UBS ALVORADA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81DB8659-C35B-1F91-0112-542D0C4E6914}"/>
              </a:ext>
            </a:extLst>
          </p:cNvPr>
          <p:cNvSpPr/>
          <p:nvPr/>
        </p:nvSpPr>
        <p:spPr>
          <a:xfrm>
            <a:off x="7807570" y="4310575"/>
            <a:ext cx="1772530" cy="111134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dirty="0"/>
              <a:t>UBS RODOVIÁRIAU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B364202E-5C2E-8E18-B539-864FD1C1E3C4}"/>
              </a:ext>
            </a:extLst>
          </p:cNvPr>
          <p:cNvSpPr/>
          <p:nvPr/>
        </p:nvSpPr>
        <p:spPr>
          <a:xfrm>
            <a:off x="5795889" y="3062946"/>
            <a:ext cx="1772530" cy="111134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UBS JOSÉ INÁCIO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9342AA92-9576-FC4E-0202-86115FC66FF1}"/>
              </a:ext>
            </a:extLst>
          </p:cNvPr>
          <p:cNvSpPr/>
          <p:nvPr/>
        </p:nvSpPr>
        <p:spPr>
          <a:xfrm>
            <a:off x="7807570" y="3130061"/>
            <a:ext cx="1772530" cy="111134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dirty="0"/>
              <a:t>UBS NOVA </a:t>
            </a:r>
            <a:r>
              <a:rPr lang="pt-BR" sz="1400" dirty="0"/>
              <a:t>MACAPARANA</a:t>
            </a:r>
            <a:endParaRPr lang="pt-BR" sz="1600" dirty="0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6926002C-BCA0-C3FF-4801-C68C40C52544}"/>
              </a:ext>
            </a:extLst>
          </p:cNvPr>
          <p:cNvSpPr/>
          <p:nvPr/>
        </p:nvSpPr>
        <p:spPr>
          <a:xfrm>
            <a:off x="4028048" y="1072077"/>
            <a:ext cx="1772530" cy="111134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UBS PIRÁUÁ</a:t>
            </a: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A33E7070-1CD0-599F-9F60-DE574144E2DC}"/>
              </a:ext>
            </a:extLst>
          </p:cNvPr>
          <p:cNvSpPr/>
          <p:nvPr/>
        </p:nvSpPr>
        <p:spPr>
          <a:xfrm>
            <a:off x="5800578" y="1484436"/>
            <a:ext cx="1772530" cy="111134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UBS </a:t>
            </a:r>
            <a:r>
              <a:rPr lang="pt-BR" sz="1600" dirty="0"/>
              <a:t>BOQUEIRÃO</a:t>
            </a:r>
            <a:endParaRPr lang="pt-BR" dirty="0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013873CB-1183-8A17-453B-E2758AB31707}"/>
              </a:ext>
            </a:extLst>
          </p:cNvPr>
          <p:cNvSpPr/>
          <p:nvPr/>
        </p:nvSpPr>
        <p:spPr>
          <a:xfrm>
            <a:off x="7795846" y="1508760"/>
            <a:ext cx="1772530" cy="111134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UBS POÇO COMPRIDO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669AA6CA-C333-C811-DC2D-5FB0B59E3691}"/>
              </a:ext>
            </a:extLst>
          </p:cNvPr>
          <p:cNvSpPr/>
          <p:nvPr/>
        </p:nvSpPr>
        <p:spPr>
          <a:xfrm>
            <a:off x="5795889" y="274320"/>
            <a:ext cx="1772530" cy="111134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UBS </a:t>
            </a:r>
            <a:r>
              <a:rPr lang="pt-BR" sz="1600" dirty="0"/>
              <a:t>PAQUEVIRA</a:t>
            </a:r>
            <a:endParaRPr lang="pt-BR" dirty="0"/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25B75A19-228E-9AA2-E2E0-FB419692B606}"/>
              </a:ext>
            </a:extLst>
          </p:cNvPr>
          <p:cNvSpPr/>
          <p:nvPr/>
        </p:nvSpPr>
        <p:spPr>
          <a:xfrm>
            <a:off x="7807570" y="328246"/>
            <a:ext cx="1772530" cy="111134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UBS LAGOA GRANDE</a:t>
            </a:r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F4C7AA39-B034-4022-FD47-CAC8E3106C14}"/>
              </a:ext>
            </a:extLst>
          </p:cNvPr>
          <p:cNvSpPr/>
          <p:nvPr/>
        </p:nvSpPr>
        <p:spPr>
          <a:xfrm>
            <a:off x="5795889" y="5467498"/>
            <a:ext cx="1772530" cy="111134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dirty="0"/>
              <a:t>UBS TERRA PROMETIDA</a:t>
            </a:r>
          </a:p>
        </p:txBody>
      </p:sp>
    </p:spTree>
    <p:extLst>
      <p:ext uri="{BB962C8B-B14F-4D97-AF65-F5344CB8AC3E}">
        <p14:creationId xmlns:p14="http://schemas.microsoft.com/office/powerpoint/2010/main" val="3641573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A444BCBB-4569-1AB5-ED88-EE6CAD898E7A}"/>
              </a:ext>
            </a:extLst>
          </p:cNvPr>
          <p:cNvSpPr/>
          <p:nvPr/>
        </p:nvSpPr>
        <p:spPr>
          <a:xfrm>
            <a:off x="618978" y="604911"/>
            <a:ext cx="2461847" cy="1434904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ACADEMIA DA SAÚDE DE</a:t>
            </a:r>
          </a:p>
          <a:p>
            <a:pPr algn="ctr"/>
            <a:r>
              <a:rPr lang="pt-BR" dirty="0"/>
              <a:t>POÇO COMPRIDO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9626014-8453-4263-6A13-EA3C0E69EB2C}"/>
              </a:ext>
            </a:extLst>
          </p:cNvPr>
          <p:cNvSpPr txBox="1"/>
          <p:nvPr/>
        </p:nvSpPr>
        <p:spPr>
          <a:xfrm>
            <a:off x="3587262" y="445200"/>
            <a:ext cx="4121833" cy="17543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tx1"/>
                </a:solidFill>
                <a:highlight>
                  <a:srgbClr val="FFFFFF"/>
                </a:highlight>
                <a:latin typeface="rawline"/>
              </a:rPr>
              <a:t>E</a:t>
            </a:r>
            <a:r>
              <a:rPr lang="pt-BR" b="0" i="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rawline"/>
              </a:rPr>
              <a:t>stratégia de promoção da saúde e produção do cuidado que funciona com a implantação de espaços públicos conhecidos como polos onde são ofertadas práticas de atividades físicas para população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8DF84BE2-41C4-43D5-2A9F-C52858BD3828}"/>
              </a:ext>
            </a:extLst>
          </p:cNvPr>
          <p:cNvSpPr/>
          <p:nvPr/>
        </p:nvSpPr>
        <p:spPr>
          <a:xfrm>
            <a:off x="618977" y="2757267"/>
            <a:ext cx="2461847" cy="1688123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EMULTI MACAPARANA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61CB3C1-CE51-9545-14D1-8FCCDE57D064}"/>
              </a:ext>
            </a:extLst>
          </p:cNvPr>
          <p:cNvSpPr txBox="1"/>
          <p:nvPr/>
        </p:nvSpPr>
        <p:spPr>
          <a:xfrm>
            <a:off x="3587262" y="2757267"/>
            <a:ext cx="5627077" cy="17543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>
                <a:highlight>
                  <a:srgbClr val="FFFFFF"/>
                </a:highlight>
                <a:latin typeface="rawline"/>
              </a:rPr>
              <a:t>E</a:t>
            </a:r>
            <a:r>
              <a:rPr lang="pt-BR" i="0" dirty="0">
                <a:effectLst/>
                <a:highlight>
                  <a:srgbClr val="FFFFFF"/>
                </a:highlight>
                <a:latin typeface="rawline"/>
              </a:rPr>
              <a:t>quipes compostas por profissionais de saúde, de diferentes áreas do conhecimento e categorias profissionais. Elas operam de maneira complementar e integrada às outras equipes que atuam na Atenção Primária à Saúde (APS): Contando com diversas especialidades </a:t>
            </a:r>
            <a:endParaRPr lang="pt-BR" dirty="0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BA15D324-906A-91FB-65AD-66B1D3C92D66}"/>
              </a:ext>
            </a:extLst>
          </p:cNvPr>
          <p:cNvSpPr/>
          <p:nvPr/>
        </p:nvSpPr>
        <p:spPr>
          <a:xfrm>
            <a:off x="618977" y="4818186"/>
            <a:ext cx="2461847" cy="1350499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FARMÁCIA BÁSICA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FD43F205-A06B-4632-66E4-8207896634EE}"/>
              </a:ext>
            </a:extLst>
          </p:cNvPr>
          <p:cNvSpPr txBox="1"/>
          <p:nvPr/>
        </p:nvSpPr>
        <p:spPr>
          <a:xfrm>
            <a:off x="3587261" y="5186404"/>
            <a:ext cx="5627077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>
                <a:highlight>
                  <a:srgbClr val="FFFFFF"/>
                </a:highlight>
                <a:latin typeface="rawline"/>
              </a:rPr>
              <a:t>Atua na distribuição gratuita de medicamentos e insumos aos usuários do SUS, avaliação econômica e social de necessidades especiais de pacientes, além da distribuição dos medicamentos e insumos Às Unidades de saúde.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60511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F9B81E89-1D54-0B56-CD57-51FDE017D5E9}"/>
              </a:ext>
            </a:extLst>
          </p:cNvPr>
          <p:cNvSpPr/>
          <p:nvPr/>
        </p:nvSpPr>
        <p:spPr>
          <a:xfrm>
            <a:off x="661182" y="661182"/>
            <a:ext cx="2234418" cy="1617784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Centro de Especialidades de Saúde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BD8F724D-08BE-C79F-26D3-E10D42EBAB36}"/>
              </a:ext>
            </a:extLst>
          </p:cNvPr>
          <p:cNvSpPr/>
          <p:nvPr/>
        </p:nvSpPr>
        <p:spPr>
          <a:xfrm>
            <a:off x="813582" y="2711548"/>
            <a:ext cx="2082018" cy="1434904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Centro de Atendimento a crianças com TEA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239DF0BE-2863-74B7-E45A-C88F81AFA0A6}"/>
              </a:ext>
            </a:extLst>
          </p:cNvPr>
          <p:cNvSpPr/>
          <p:nvPr/>
        </p:nvSpPr>
        <p:spPr>
          <a:xfrm>
            <a:off x="813582" y="4865078"/>
            <a:ext cx="2082018" cy="1434904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Equipe Melhor em Casa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2F6CAD6-77EF-4E7D-3C24-7271B6C82379}"/>
              </a:ext>
            </a:extLst>
          </p:cNvPr>
          <p:cNvSpPr/>
          <p:nvPr/>
        </p:nvSpPr>
        <p:spPr>
          <a:xfrm>
            <a:off x="3713871" y="661182"/>
            <a:ext cx="4557932" cy="16177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Atua na assistência em saúde em suas diversas especialidades, como ginecologia, nutrição, fisioterapia, cirurgia geral, psicologia, psiquiatria, cardiologia, ultrassonografia, pediatria, entre outros. 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96D9D822-66EE-9C05-4376-FC999E9DC44F}"/>
              </a:ext>
            </a:extLst>
          </p:cNvPr>
          <p:cNvSpPr/>
          <p:nvPr/>
        </p:nvSpPr>
        <p:spPr>
          <a:xfrm>
            <a:off x="3713871" y="2583766"/>
            <a:ext cx="4557932" cy="16177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Atua na assistência em saúde a crianças diagnosticadas com transtornos do espectro autista.. 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DE37DE75-141F-2EDF-6BEF-A1EFB57483BF}"/>
              </a:ext>
            </a:extLst>
          </p:cNvPr>
          <p:cNvSpPr/>
          <p:nvPr/>
        </p:nvSpPr>
        <p:spPr>
          <a:xfrm>
            <a:off x="3713871" y="4682198"/>
            <a:ext cx="4557932" cy="16177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Oferece assistência em saúde a pacientes em domicílio, com serviços de enfermagem, medicina e fisioterapia.</a:t>
            </a:r>
          </a:p>
        </p:txBody>
      </p:sp>
    </p:spTree>
    <p:extLst>
      <p:ext uri="{BB962C8B-B14F-4D97-AF65-F5344CB8AC3E}">
        <p14:creationId xmlns:p14="http://schemas.microsoft.com/office/powerpoint/2010/main" val="23056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CF5D8D28-DABB-A583-58CC-CCC3CF612D73}"/>
              </a:ext>
            </a:extLst>
          </p:cNvPr>
          <p:cNvSpPr/>
          <p:nvPr/>
        </p:nvSpPr>
        <p:spPr>
          <a:xfrm>
            <a:off x="661182" y="661182"/>
            <a:ext cx="2234418" cy="1617784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SAMU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0883746C-C0D6-2C60-EC96-7333EEA06D96}"/>
              </a:ext>
            </a:extLst>
          </p:cNvPr>
          <p:cNvSpPr/>
          <p:nvPr/>
        </p:nvSpPr>
        <p:spPr>
          <a:xfrm>
            <a:off x="813582" y="2711548"/>
            <a:ext cx="2082018" cy="1434904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Unidade Mista de Macaparana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872965D0-1898-98F2-B478-5BDB459F2EFF}"/>
              </a:ext>
            </a:extLst>
          </p:cNvPr>
          <p:cNvSpPr/>
          <p:nvPr/>
        </p:nvSpPr>
        <p:spPr>
          <a:xfrm>
            <a:off x="813582" y="4865078"/>
            <a:ext cx="2082018" cy="1434904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Laboratório Municipal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3700B4F4-70BD-225B-EAF4-51A41EA253D0}"/>
              </a:ext>
            </a:extLst>
          </p:cNvPr>
          <p:cNvSpPr/>
          <p:nvPr/>
        </p:nvSpPr>
        <p:spPr>
          <a:xfrm>
            <a:off x="3713871" y="661182"/>
            <a:ext cx="4557932" cy="16177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Atua na assistência </a:t>
            </a:r>
            <a:r>
              <a:rPr lang="pt-BR" dirty="0" err="1"/>
              <a:t>pré</a:t>
            </a:r>
            <a:r>
              <a:rPr lang="pt-BR" dirty="0"/>
              <a:t> hospitalar na assistência de urgência e emergência e transporte de pacientes a Unidades hospitalares regulados pela Central 192.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7E6C8DDE-6C30-BA61-C779-670528AFD8B9}"/>
              </a:ext>
            </a:extLst>
          </p:cNvPr>
          <p:cNvSpPr/>
          <p:nvPr/>
        </p:nvSpPr>
        <p:spPr>
          <a:xfrm>
            <a:off x="3713871" y="2583766"/>
            <a:ext cx="4557932" cy="16177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Unidade de assistência hospitalar de urgência, emergência, internamento e procedimentos cirúrgicos de caráter eletivo.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61EEE135-F051-20E2-8084-E668779E013E}"/>
              </a:ext>
            </a:extLst>
          </p:cNvPr>
          <p:cNvSpPr/>
          <p:nvPr/>
        </p:nvSpPr>
        <p:spPr>
          <a:xfrm>
            <a:off x="3713871" y="4682198"/>
            <a:ext cx="4557932" cy="16177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Laboratório situado na Unidade Mista que realiza exames hematológicos, bioquímicos, </a:t>
            </a:r>
            <a:r>
              <a:rPr lang="pt-BR" dirty="0" err="1"/>
              <a:t>uroanálises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3430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6A2BDD12-951F-0323-11F6-E66BC76572D4}"/>
              </a:ext>
            </a:extLst>
          </p:cNvPr>
          <p:cNvSpPr/>
          <p:nvPr/>
        </p:nvSpPr>
        <p:spPr>
          <a:xfrm>
            <a:off x="661182" y="661182"/>
            <a:ext cx="2234418" cy="1617784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Secretaria Municipal de saúde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55D84ABC-83C4-E581-A3A6-93ACE2C7F0AB}"/>
              </a:ext>
            </a:extLst>
          </p:cNvPr>
          <p:cNvSpPr/>
          <p:nvPr/>
        </p:nvSpPr>
        <p:spPr>
          <a:xfrm>
            <a:off x="813582" y="2711548"/>
            <a:ext cx="2082018" cy="1434904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Vigilância Epidemiológica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7A0C1AC2-3EEE-5F3F-419E-56339AF1A9E0}"/>
              </a:ext>
            </a:extLst>
          </p:cNvPr>
          <p:cNvSpPr/>
          <p:nvPr/>
        </p:nvSpPr>
        <p:spPr>
          <a:xfrm>
            <a:off x="813582" y="4865078"/>
            <a:ext cx="2082018" cy="1434904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Vigilância sanitária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55EDDE74-D79F-2FD3-BE98-7BA7D563C626}"/>
              </a:ext>
            </a:extLst>
          </p:cNvPr>
          <p:cNvSpPr/>
          <p:nvPr/>
        </p:nvSpPr>
        <p:spPr>
          <a:xfrm>
            <a:off x="3713871" y="661182"/>
            <a:ext cx="4557932" cy="16177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</a:rPr>
              <a:t>Disponibiliza serviços de marcação de consultas e procedimentos, agendamento de transportes e pacientes em tratamento fora de domicílio, serviço de impressão do cartão do SUS, dentre outros.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8F5C75F9-4982-8DCD-7075-CA362E72D71F}"/>
              </a:ext>
            </a:extLst>
          </p:cNvPr>
          <p:cNvSpPr/>
          <p:nvPr/>
        </p:nvSpPr>
        <p:spPr>
          <a:xfrm>
            <a:off x="3713871" y="2583766"/>
            <a:ext cx="4557932" cy="16177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b="0" i="0" dirty="0">
                <a:solidFill>
                  <a:schemeClr val="tx1"/>
                </a:solidFill>
                <a:effectLst/>
                <a:highlight>
                  <a:srgbClr val="FFFFFF"/>
                </a:highlight>
              </a:rPr>
              <a:t>Possui finalidade promover a detecção e prevenção de doenças e agravos transmissíveis à saúde e seus fatores de risco,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76484C80-70FA-8090-C60A-BC605D2F82C6}"/>
              </a:ext>
            </a:extLst>
          </p:cNvPr>
          <p:cNvSpPr/>
          <p:nvPr/>
        </p:nvSpPr>
        <p:spPr>
          <a:xfrm>
            <a:off x="3713871" y="4682198"/>
            <a:ext cx="4557932" cy="16177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b="0" i="0" dirty="0">
                <a:solidFill>
                  <a:schemeClr val="tx1"/>
                </a:solidFill>
                <a:effectLst/>
                <a:highlight>
                  <a:srgbClr val="FFFFFF"/>
                </a:highlight>
              </a:rPr>
              <a:t>destinada à proteção e promoção da saúde, que tem como principal finalidade impedir que a saúde humana seja exposta a riscos ou, em última instância, combater as causas dos efeitos nocivos que lhe forem gerados, em razão de alguma distorção sanitária.</a:t>
            </a:r>
            <a:endParaRPr lang="pt-B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803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A3976850-A33C-C5EC-F132-697D209CBA94}"/>
              </a:ext>
            </a:extLst>
          </p:cNvPr>
          <p:cNvSpPr/>
          <p:nvPr/>
        </p:nvSpPr>
        <p:spPr>
          <a:xfrm>
            <a:off x="661182" y="661182"/>
            <a:ext cx="2234418" cy="1617784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Próteses dentárias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551A3C0C-A840-40A5-D90A-61AB2A15AC80}"/>
              </a:ext>
            </a:extLst>
          </p:cNvPr>
          <p:cNvSpPr/>
          <p:nvPr/>
        </p:nvSpPr>
        <p:spPr>
          <a:xfrm>
            <a:off x="813582" y="2711548"/>
            <a:ext cx="2082018" cy="1434904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Teste do Pezinho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860C238B-30D8-3C71-A185-01A147460B20}"/>
              </a:ext>
            </a:extLst>
          </p:cNvPr>
          <p:cNvSpPr/>
          <p:nvPr/>
        </p:nvSpPr>
        <p:spPr>
          <a:xfrm>
            <a:off x="3713871" y="661182"/>
            <a:ext cx="4557932" cy="16177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</a:rPr>
              <a:t>Disponibiliza serviços de avaliação da saúde bucal do usuário bem como a confecção e distribuição de próteses dentárias gratuitamente.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8DC48D0-608E-A2F2-31D7-E3490BEEDCBB}"/>
              </a:ext>
            </a:extLst>
          </p:cNvPr>
          <p:cNvSpPr/>
          <p:nvPr/>
        </p:nvSpPr>
        <p:spPr>
          <a:xfrm>
            <a:off x="3713871" y="2583766"/>
            <a:ext cx="5648790" cy="15626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b="1" i="0" dirty="0">
                <a:solidFill>
                  <a:schemeClr val="tx1"/>
                </a:solidFill>
                <a:effectLst/>
                <a:highlight>
                  <a:srgbClr val="FFFFFF"/>
                </a:highlight>
              </a:rPr>
              <a:t>Triagem Neonatal Biológica (TNB)</a:t>
            </a:r>
            <a:r>
              <a:rPr lang="pt-BR" sz="1400" b="0" i="0" dirty="0">
                <a:solidFill>
                  <a:schemeClr val="tx1"/>
                </a:solidFill>
                <a:effectLst/>
                <a:highlight>
                  <a:srgbClr val="FFFFFF"/>
                </a:highlight>
              </a:rPr>
              <a:t> é um conjunto de ações preventivas</a:t>
            </a:r>
            <a:r>
              <a:rPr lang="pt-BR" sz="1600" b="0" i="0" dirty="0">
                <a:solidFill>
                  <a:srgbClr val="555555"/>
                </a:solidFill>
                <a:effectLst/>
                <a:highlight>
                  <a:srgbClr val="FFFFFF"/>
                </a:highlight>
              </a:rPr>
              <a:t>, responsável por identificar precocemente indivíduos com doenças metabólicas, genéticas, enzimáticas e endocrinológicas, para que estes possam ser tratados em tempo oportuno, evitando as sequelas e até mesmo a morte. Além disso, propõe o gerenciamento dos casos positivos através de monitoramento e acompanhamento da criança durante o processo de tratamento.</a:t>
            </a:r>
            <a:endParaRPr lang="pt-B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3086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45</TotalTime>
  <Words>543</Words>
  <Application>Microsoft Office PowerPoint</Application>
  <PresentationFormat>Papel A4 (210 x 297 mm)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Google Sans</vt:lpstr>
      <vt:lpstr>rawline</vt:lpstr>
      <vt:lpstr>Tema do Office</vt:lpstr>
      <vt:lpstr>CARTA DE SERVIÇOS AO USUÁRIO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PRICISLA</dc:creator>
  <cp:lastModifiedBy>PRICISLA</cp:lastModifiedBy>
  <cp:revision>3</cp:revision>
  <dcterms:created xsi:type="dcterms:W3CDTF">2024-06-27T22:24:09Z</dcterms:created>
  <dcterms:modified xsi:type="dcterms:W3CDTF">2024-06-27T23:09:40Z</dcterms:modified>
</cp:coreProperties>
</file>